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1"/>
    <p:restoredTop sz="94672"/>
  </p:normalViewPr>
  <p:slideViewPr>
    <p:cSldViewPr snapToGrid="0" snapToObjects="1">
      <p:cViewPr varScale="1">
        <p:scale>
          <a:sx n="89" d="100"/>
          <a:sy n="89" d="100"/>
        </p:scale>
        <p:origin x="192" y="11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EBD1-8470-054E-B3B6-9E8731B1DB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B20666-5CF1-3B48-975A-528BC3F988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188356-3EA6-BB47-B88B-68E0FE6F115F}"/>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3498E5AD-8C1E-9F41-B34B-82ABA15AA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C3A44-466B-B148-A240-BCFA189DC5FB}"/>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170115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B1ECB-0630-4144-A731-F503CE8E2F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84B212-ACF9-3B4F-92A3-0E97C46053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9D97D-36DB-4646-A80B-CB149A8AB548}"/>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6E4B5FF9-713B-9F44-9A14-D0A40794B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3C544-3F80-044D-8BA7-3B3E2C8B6399}"/>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901487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34CAAC-8081-4640-ACE1-3EEC1C16E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A3D5F3-343E-EB49-B0BF-004A8F111C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72A165-FEC7-F84D-8E3B-BFFD122C29AC}"/>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3BF42879-0961-3844-B30E-B9E32600E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6D0DB-5760-684F-A1A7-6DCB50ABDADB}"/>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1937473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63AA-6619-004F-9FB9-CEC5A95BB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53A570-8E73-6149-99BD-105ADC4985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4A4373-8F7B-874F-8321-2692F526029D}"/>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60E05A66-35A5-3440-801E-BBB895179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1722D-4AE7-614A-B97B-1A337F1B079C}"/>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678538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7F74-27D6-D148-A39A-DFA194AAA4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4E2239-2583-5648-803B-9F11F83887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C50A88-0F76-614C-8582-B09C48C18F0B}"/>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53223C7E-A5AD-2848-9D63-014E974C8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99023C-7795-B84F-A441-EE52C49D89A5}"/>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838416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3A81B-8EEF-FF4B-B6EE-39D50C6ED3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87968-302A-1B43-8DC5-E223658614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CE78DE-95E3-3949-A300-87BA301F5F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F81E0F-284F-074A-9326-8E21FD300A46}"/>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6" name="Footer Placeholder 5">
            <a:extLst>
              <a:ext uri="{FF2B5EF4-FFF2-40B4-BE49-F238E27FC236}">
                <a16:creationId xmlns:a16="http://schemas.microsoft.com/office/drawing/2014/main" id="{5C6DB7F5-E7DC-C04F-B3BA-FB3EFEC9E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6B324F-F413-2B4D-BF51-47552AA1CE53}"/>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57994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BEFC-F35B-A342-B18B-B349004F9E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21A782-90BC-3447-ABE8-4AAD4F8DE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0A8738-28BC-B346-90DB-227C34DBD4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3C351E-7421-4542-B4DD-F97D472597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2C1EA5-7CAC-F846-82DC-BE44148830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E0DFE2-0D99-BB4D-B762-7060BF980215}"/>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8" name="Footer Placeholder 7">
            <a:extLst>
              <a:ext uri="{FF2B5EF4-FFF2-40B4-BE49-F238E27FC236}">
                <a16:creationId xmlns:a16="http://schemas.microsoft.com/office/drawing/2014/main" id="{264C6F08-297A-8943-94EA-BA510F669A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31CA87-84C6-F846-8ECA-17D795140D17}"/>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5182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101F-6526-0344-A9DE-67C0B33DD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C1FB40-C364-BC43-9344-0215F7C3EDFD}"/>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4" name="Footer Placeholder 3">
            <a:extLst>
              <a:ext uri="{FF2B5EF4-FFF2-40B4-BE49-F238E27FC236}">
                <a16:creationId xmlns:a16="http://schemas.microsoft.com/office/drawing/2014/main" id="{57DE88F2-A6C1-CF45-A940-BBA479727B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5C156A-AD21-0343-A272-82F903B400A5}"/>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00986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47102-C6B7-964F-A7C6-A11581753F13}"/>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3" name="Footer Placeholder 2">
            <a:extLst>
              <a:ext uri="{FF2B5EF4-FFF2-40B4-BE49-F238E27FC236}">
                <a16:creationId xmlns:a16="http://schemas.microsoft.com/office/drawing/2014/main" id="{599D6622-8655-5E4C-A76C-A6F7FB9702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BD5A0D-2E28-8A44-A7A9-C3BD62AA940A}"/>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062934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F063-01B9-034B-A263-EAE8F36D73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D93500-9C0E-D24F-9F5A-2A26ABD438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A2FCB1-6328-D745-BB7D-0F579336D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7F413-4128-EB49-B5B0-C79F7B629531}"/>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6" name="Footer Placeholder 5">
            <a:extLst>
              <a:ext uri="{FF2B5EF4-FFF2-40B4-BE49-F238E27FC236}">
                <a16:creationId xmlns:a16="http://schemas.microsoft.com/office/drawing/2014/main" id="{80010A79-D1A7-3A45-A44B-F1ACC4D03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E0891-997F-FC44-88E1-4DF14B824265}"/>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65136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10A1-5D3E-A64C-BAD2-7A6905D3AE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999CBF-BC44-9647-A4DA-A6E394347C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350F0-7392-BA4D-BB28-D04D9C05C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984E1-F2DC-5E4F-964B-9A57897182E8}"/>
              </a:ext>
            </a:extLst>
          </p:cNvPr>
          <p:cNvSpPr>
            <a:spLocks noGrp="1"/>
          </p:cNvSpPr>
          <p:nvPr>
            <p:ph type="dt" sz="half" idx="10"/>
          </p:nvPr>
        </p:nvSpPr>
        <p:spPr/>
        <p:txBody>
          <a:bodyPr/>
          <a:lstStyle/>
          <a:p>
            <a:fld id="{DF1284E4-EBB6-0C43-9BC3-4F20FBCC7FD5}" type="datetimeFigureOut">
              <a:rPr lang="en-US" smtClean="0"/>
              <a:t>11/6/21</a:t>
            </a:fld>
            <a:endParaRPr lang="en-US"/>
          </a:p>
        </p:txBody>
      </p:sp>
      <p:sp>
        <p:nvSpPr>
          <p:cNvPr id="6" name="Footer Placeholder 5">
            <a:extLst>
              <a:ext uri="{FF2B5EF4-FFF2-40B4-BE49-F238E27FC236}">
                <a16:creationId xmlns:a16="http://schemas.microsoft.com/office/drawing/2014/main" id="{8CD1E2ED-FC1E-1049-897B-ED6055F2F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0F5988-09D6-C344-A4B3-71F05095A458}"/>
              </a:ext>
            </a:extLst>
          </p:cNvPr>
          <p:cNvSpPr>
            <a:spLocks noGrp="1"/>
          </p:cNvSpPr>
          <p:nvPr>
            <p:ph type="sldNum" sz="quarter" idx="12"/>
          </p:nvPr>
        </p:nvSpPr>
        <p:spPr/>
        <p:txBody>
          <a:bodyPr/>
          <a:lstStyle/>
          <a:p>
            <a:fld id="{394D4628-9091-B143-A7D9-8921596D61D1}" type="slidenum">
              <a:rPr lang="en-US" smtClean="0"/>
              <a:t>‹#›</a:t>
            </a:fld>
            <a:endParaRPr lang="en-US"/>
          </a:p>
        </p:txBody>
      </p:sp>
    </p:spTree>
    <p:extLst>
      <p:ext uri="{BB962C8B-B14F-4D97-AF65-F5344CB8AC3E}">
        <p14:creationId xmlns:p14="http://schemas.microsoft.com/office/powerpoint/2010/main" val="34759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A3234-72A0-3247-A576-D7433CCC23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723AA7-9E8D-B346-B349-5FD2165C5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7EA08-D14D-394B-B85B-F110AA259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1284E4-EBB6-0C43-9BC3-4F20FBCC7FD5}" type="datetimeFigureOut">
              <a:rPr lang="en-US" smtClean="0"/>
              <a:t>11/6/21</a:t>
            </a:fld>
            <a:endParaRPr lang="en-US"/>
          </a:p>
        </p:txBody>
      </p:sp>
      <p:sp>
        <p:nvSpPr>
          <p:cNvPr id="5" name="Footer Placeholder 4">
            <a:extLst>
              <a:ext uri="{FF2B5EF4-FFF2-40B4-BE49-F238E27FC236}">
                <a16:creationId xmlns:a16="http://schemas.microsoft.com/office/drawing/2014/main" id="{63E4F697-0874-AF41-9711-1013FDE9FF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AA87ED-7DC2-9740-9C71-ABF149C8B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D4628-9091-B143-A7D9-8921596D61D1}" type="slidenum">
              <a:rPr lang="en-US" smtClean="0"/>
              <a:t>‹#›</a:t>
            </a:fld>
            <a:endParaRPr lang="en-US"/>
          </a:p>
        </p:txBody>
      </p:sp>
    </p:spTree>
    <p:extLst>
      <p:ext uri="{BB962C8B-B14F-4D97-AF65-F5344CB8AC3E}">
        <p14:creationId xmlns:p14="http://schemas.microsoft.com/office/powerpoint/2010/main" val="1569282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ckasper/Travel-blog" TargetMode="External"/><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icture 30" descr="Machu Picchu - Wikipedia">
            <a:extLst>
              <a:ext uri="{FF2B5EF4-FFF2-40B4-BE49-F238E27FC236}">
                <a16:creationId xmlns:a16="http://schemas.microsoft.com/office/drawing/2014/main" id="{F1267D5A-69CF-7A41-892B-6125A681F15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3439"/>
          <a:stretch/>
        </p:blipFill>
        <p:spPr bwMode="auto">
          <a:xfrm>
            <a:off x="9303220" y="2585443"/>
            <a:ext cx="2923574" cy="168711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mplete Guide to the Sydney Opera House">
            <a:extLst>
              <a:ext uri="{FF2B5EF4-FFF2-40B4-BE49-F238E27FC236}">
                <a16:creationId xmlns:a16="http://schemas.microsoft.com/office/drawing/2014/main" id="{D5289F79-6BD9-6A47-BABB-A9452692985A}"/>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7316580" y="0"/>
            <a:ext cx="3446660" cy="258544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yramids of Giza | History, Location, Age, Interior, &amp;amp; Facts | Britannica">
            <a:extLst>
              <a:ext uri="{FF2B5EF4-FFF2-40B4-BE49-F238E27FC236}">
                <a16:creationId xmlns:a16="http://schemas.microsoft.com/office/drawing/2014/main" id="{3C9B3FFA-3062-6048-ADE3-F3A1A474C40D}"/>
              </a:ext>
            </a:extLst>
          </p:cNvPr>
          <p:cNvPicPr>
            <a:picLocks noChangeAspect="1" noChangeArrowheads="1"/>
          </p:cNvPicPr>
          <p:nvPr/>
        </p:nvPicPr>
        <p:blipFill>
          <a:blip r:embed="rId4">
            <a:alphaModFix amt="50000"/>
            <a:extLst>
              <a:ext uri="{28A0092B-C50C-407E-A947-70E740481C1C}">
                <a14:useLocalDpi xmlns:a14="http://schemas.microsoft.com/office/drawing/2010/main" val="0"/>
              </a:ext>
            </a:extLst>
          </a:blip>
          <a:srcRect/>
          <a:stretch>
            <a:fillRect/>
          </a:stretch>
        </p:blipFill>
        <p:spPr bwMode="auto">
          <a:xfrm>
            <a:off x="8748189" y="4272556"/>
            <a:ext cx="3447259" cy="25854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Leaning Tower of Pisa Wasn't Supposed to Lean | Discover Magazine">
            <a:extLst>
              <a:ext uri="{FF2B5EF4-FFF2-40B4-BE49-F238E27FC236}">
                <a16:creationId xmlns:a16="http://schemas.microsoft.com/office/drawing/2014/main" id="{3D11D20A-3640-AE40-A8D6-6FE4BB92D800}"/>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l="39368" t="-1159" r="1" b="1159"/>
          <a:stretch/>
        </p:blipFill>
        <p:spPr bwMode="auto">
          <a:xfrm>
            <a:off x="6405320" y="4246687"/>
            <a:ext cx="2342869" cy="2611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razil's world-famous Christ the Redeemer reopens after a hiatus of 5  months | Times of India Travel">
            <a:extLst>
              <a:ext uri="{FF2B5EF4-FFF2-40B4-BE49-F238E27FC236}">
                <a16:creationId xmlns:a16="http://schemas.microsoft.com/office/drawing/2014/main" id="{BF0C16CC-D7D7-974A-B5AB-1FECA228F634}"/>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a:off x="2923572" y="4246687"/>
            <a:ext cx="3481748" cy="26113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unt Fuji - GaijinPot Travel">
            <a:extLst>
              <a:ext uri="{FF2B5EF4-FFF2-40B4-BE49-F238E27FC236}">
                <a16:creationId xmlns:a16="http://schemas.microsoft.com/office/drawing/2014/main" id="{354F3AAA-DBB5-6141-B480-4095FA8431CA}"/>
              </a:ext>
            </a:extLst>
          </p:cNvPr>
          <p:cNvPicPr>
            <a:picLocks noChangeAspect="1" noChangeArrowheads="1"/>
          </p:cNvPicPr>
          <p:nvPr/>
        </p:nvPicPr>
        <p:blipFill>
          <a:blip r:embed="rId7">
            <a:alphaModFix amt="50000"/>
            <a:extLst>
              <a:ext uri="{28A0092B-C50C-407E-A947-70E740481C1C}">
                <a14:useLocalDpi xmlns:a14="http://schemas.microsoft.com/office/drawing/2010/main" val="0"/>
              </a:ext>
            </a:extLst>
          </a:blip>
          <a:srcRect/>
          <a:stretch>
            <a:fillRect/>
          </a:stretch>
        </p:blipFill>
        <p:spPr bwMode="auto">
          <a:xfrm>
            <a:off x="0" y="2923572"/>
            <a:ext cx="2923572" cy="19490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aj Mahal | Definition, Story, Site, History, &amp;amp; Facts | Britannica">
            <a:extLst>
              <a:ext uri="{FF2B5EF4-FFF2-40B4-BE49-F238E27FC236}">
                <a16:creationId xmlns:a16="http://schemas.microsoft.com/office/drawing/2014/main" id="{7D68FB8D-900D-3644-94FA-E76F02177F65}"/>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2923572" y="0"/>
            <a:ext cx="4400891" cy="2924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0 Things You May Not Know About the Eiffel Tower - HISTORY">
            <a:extLst>
              <a:ext uri="{FF2B5EF4-FFF2-40B4-BE49-F238E27FC236}">
                <a16:creationId xmlns:a16="http://schemas.microsoft.com/office/drawing/2014/main" id="{C6C61374-7B78-3847-B998-23E4A79E4E7D}"/>
              </a:ext>
            </a:extLst>
          </p:cNvPr>
          <p:cNvPicPr>
            <a:picLocks noChangeAspect="1" noChangeArrowheads="1"/>
          </p:cNvPicPr>
          <p:nvPr/>
        </p:nvPicPr>
        <p:blipFill>
          <a:blip r:embed="rId9">
            <a:alphaModFix amt="50000"/>
            <a:extLst>
              <a:ext uri="{28A0092B-C50C-407E-A947-70E740481C1C}">
                <a14:useLocalDpi xmlns:a14="http://schemas.microsoft.com/office/drawing/2010/main" val="0"/>
              </a:ext>
            </a:extLst>
          </a:blip>
          <a:srcRect/>
          <a:stretch>
            <a:fillRect/>
          </a:stretch>
        </p:blipFill>
        <p:spPr bwMode="auto">
          <a:xfrm>
            <a:off x="0" y="0"/>
            <a:ext cx="2923572" cy="29235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05DC0B-CA81-E948-A85B-C5487C03A5EA}"/>
              </a:ext>
            </a:extLst>
          </p:cNvPr>
          <p:cNvSpPr/>
          <p:nvPr/>
        </p:nvSpPr>
        <p:spPr>
          <a:xfrm>
            <a:off x="2215260" y="2585443"/>
            <a:ext cx="7761481" cy="1687113"/>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70D298-7E14-084B-8E6F-7071DB29B5AE}"/>
              </a:ext>
            </a:extLst>
          </p:cNvPr>
          <p:cNvSpPr txBox="1"/>
          <p:nvPr/>
        </p:nvSpPr>
        <p:spPr>
          <a:xfrm>
            <a:off x="4431609" y="2721114"/>
            <a:ext cx="3444533" cy="707886"/>
          </a:xfrm>
          <a:prstGeom prst="rect">
            <a:avLst/>
          </a:prstGeom>
          <a:noFill/>
        </p:spPr>
        <p:txBody>
          <a:bodyPr wrap="none" rtlCol="0">
            <a:spAutoFit/>
          </a:bodyPr>
          <a:lstStyle/>
          <a:p>
            <a:r>
              <a:rPr lang="en-US" sz="4000" dirty="0"/>
              <a:t>Travel Reviewer</a:t>
            </a:r>
          </a:p>
        </p:txBody>
      </p:sp>
      <p:sp>
        <p:nvSpPr>
          <p:cNvPr id="5" name="TextBox 4">
            <a:extLst>
              <a:ext uri="{FF2B5EF4-FFF2-40B4-BE49-F238E27FC236}">
                <a16:creationId xmlns:a16="http://schemas.microsoft.com/office/drawing/2014/main" id="{BFBD74BB-CA65-8F42-B167-AE1D6960A21F}"/>
              </a:ext>
            </a:extLst>
          </p:cNvPr>
          <p:cNvSpPr txBox="1"/>
          <p:nvPr/>
        </p:nvSpPr>
        <p:spPr>
          <a:xfrm>
            <a:off x="3328063" y="3637789"/>
            <a:ext cx="5535874" cy="400110"/>
          </a:xfrm>
          <a:prstGeom prst="rect">
            <a:avLst/>
          </a:prstGeom>
          <a:noFill/>
        </p:spPr>
        <p:txBody>
          <a:bodyPr wrap="none" rtlCol="0">
            <a:spAutoFit/>
          </a:bodyPr>
          <a:lstStyle/>
          <a:p>
            <a:r>
              <a:rPr lang="en-US" sz="2000" dirty="0"/>
              <a:t>Ben Kasper, Haley </a:t>
            </a:r>
            <a:r>
              <a:rPr lang="en-US" sz="2000" dirty="0" err="1"/>
              <a:t>Witherell</a:t>
            </a:r>
            <a:r>
              <a:rPr lang="en-US" sz="2000" dirty="0"/>
              <a:t>, Holy Paul, Devon Kuhn</a:t>
            </a:r>
          </a:p>
        </p:txBody>
      </p:sp>
      <p:pic>
        <p:nvPicPr>
          <p:cNvPr id="1034" name="Picture 10" descr="Great Wall of China - The Ming dynasty to the present | Britannica">
            <a:extLst>
              <a:ext uri="{FF2B5EF4-FFF2-40B4-BE49-F238E27FC236}">
                <a16:creationId xmlns:a16="http://schemas.microsoft.com/office/drawing/2014/main" id="{3644F9A8-8604-BC4F-8FB1-1FA61BC6F77E}"/>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a:off x="0" y="4872620"/>
            <a:ext cx="2923572" cy="198538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Burj Khalifa - Wikipedia">
            <a:extLst>
              <a:ext uri="{FF2B5EF4-FFF2-40B4-BE49-F238E27FC236}">
                <a16:creationId xmlns:a16="http://schemas.microsoft.com/office/drawing/2014/main" id="{D9288B5D-4C70-2243-A5CA-EA80A5126FA6}"/>
              </a:ext>
            </a:extLst>
          </p:cNvPr>
          <p:cNvPicPr>
            <a:picLocks noChangeAspect="1" noChangeArrowheads="1"/>
          </p:cNvPicPr>
          <p:nvPr/>
        </p:nvPicPr>
        <p:blipFill rotWithShape="1">
          <a:blip r:embed="rId11">
            <a:alphaModFix amt="50000"/>
            <a:extLst>
              <a:ext uri="{28A0092B-C50C-407E-A947-70E740481C1C}">
                <a14:useLocalDpi xmlns:a14="http://schemas.microsoft.com/office/drawing/2010/main" val="0"/>
              </a:ext>
            </a:extLst>
          </a:blip>
          <a:srcRect r="3230"/>
          <a:stretch/>
        </p:blipFill>
        <p:spPr bwMode="auto">
          <a:xfrm>
            <a:off x="10763240" y="0"/>
            <a:ext cx="1428757" cy="2585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864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The Slithering Serpent and 6 Other Secrets of Chichén Itzá | HowStuffWorks">
            <a:extLst>
              <a:ext uri="{FF2B5EF4-FFF2-40B4-BE49-F238E27FC236}">
                <a16:creationId xmlns:a16="http://schemas.microsoft.com/office/drawing/2014/main" id="{703CDB15-A940-3345-9CB8-4FA10F9DE6BD}"/>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674B1B-6742-B447-B452-88F6E1C769D0}"/>
              </a:ext>
            </a:extLst>
          </p:cNvPr>
          <p:cNvSpPr txBox="1"/>
          <p:nvPr/>
        </p:nvSpPr>
        <p:spPr>
          <a:xfrm>
            <a:off x="5488270" y="594137"/>
            <a:ext cx="1215461" cy="707886"/>
          </a:xfrm>
          <a:prstGeom prst="rect">
            <a:avLst/>
          </a:prstGeom>
          <a:noFill/>
        </p:spPr>
        <p:txBody>
          <a:bodyPr wrap="none" rtlCol="0">
            <a:spAutoFit/>
          </a:bodyPr>
          <a:lstStyle/>
          <a:p>
            <a:r>
              <a:rPr lang="en-US" sz="4000" dirty="0"/>
              <a:t>Links</a:t>
            </a:r>
          </a:p>
        </p:txBody>
      </p:sp>
      <p:sp>
        <p:nvSpPr>
          <p:cNvPr id="2" name="Rounded Rectangle 1">
            <a:extLst>
              <a:ext uri="{FF2B5EF4-FFF2-40B4-BE49-F238E27FC236}">
                <a16:creationId xmlns:a16="http://schemas.microsoft.com/office/drawing/2014/main" id="{0BBB67D5-756E-BB4A-87C3-3D30AE0A0B44}"/>
              </a:ext>
            </a:extLst>
          </p:cNvPr>
          <p:cNvSpPr/>
          <p:nvPr/>
        </p:nvSpPr>
        <p:spPr>
          <a:xfrm>
            <a:off x="1914525" y="2771775"/>
            <a:ext cx="3057525" cy="842963"/>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Deployed Heroku App</a:t>
            </a:r>
          </a:p>
        </p:txBody>
      </p:sp>
      <p:sp>
        <p:nvSpPr>
          <p:cNvPr id="8" name="Rounded Rectangle 7">
            <a:hlinkClick r:id="rId3"/>
            <a:extLst>
              <a:ext uri="{FF2B5EF4-FFF2-40B4-BE49-F238E27FC236}">
                <a16:creationId xmlns:a16="http://schemas.microsoft.com/office/drawing/2014/main" id="{9223C9BB-F972-D746-A26C-7566ED435CEF}"/>
              </a:ext>
            </a:extLst>
          </p:cNvPr>
          <p:cNvSpPr/>
          <p:nvPr/>
        </p:nvSpPr>
        <p:spPr>
          <a:xfrm>
            <a:off x="7053262" y="2771775"/>
            <a:ext cx="3057525" cy="842963"/>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r>
              <a:rPr lang="en-US" dirty="0"/>
              <a:t> Repo</a:t>
            </a:r>
          </a:p>
        </p:txBody>
      </p:sp>
    </p:spTree>
    <p:extLst>
      <p:ext uri="{BB962C8B-B14F-4D97-AF65-F5344CB8AC3E}">
        <p14:creationId xmlns:p14="http://schemas.microsoft.com/office/powerpoint/2010/main" val="212357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Empire State Building Dedicated - HISTORY">
            <a:extLst>
              <a:ext uri="{FF2B5EF4-FFF2-40B4-BE49-F238E27FC236}">
                <a16:creationId xmlns:a16="http://schemas.microsoft.com/office/drawing/2014/main" id="{2D1E13ED-4E20-9D46-A82E-45F57FC736D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4578790" y="428185"/>
            <a:ext cx="3034420" cy="707886"/>
          </a:xfrm>
          <a:prstGeom prst="rect">
            <a:avLst/>
          </a:prstGeom>
          <a:noFill/>
        </p:spPr>
        <p:txBody>
          <a:bodyPr wrap="none" rtlCol="0">
            <a:spAutoFit/>
          </a:bodyPr>
          <a:lstStyle/>
          <a:p>
            <a:r>
              <a:rPr lang="en-US" sz="4000" dirty="0"/>
              <a:t>Elevator Pitch</a:t>
            </a:r>
          </a:p>
        </p:txBody>
      </p:sp>
      <p:sp>
        <p:nvSpPr>
          <p:cNvPr id="5" name="TextBox 4">
            <a:extLst>
              <a:ext uri="{FF2B5EF4-FFF2-40B4-BE49-F238E27FC236}">
                <a16:creationId xmlns:a16="http://schemas.microsoft.com/office/drawing/2014/main" id="{BFBD74BB-CA65-8F42-B167-AE1D6960A21F}"/>
              </a:ext>
            </a:extLst>
          </p:cNvPr>
          <p:cNvSpPr txBox="1"/>
          <p:nvPr/>
        </p:nvSpPr>
        <p:spPr>
          <a:xfrm>
            <a:off x="388719" y="5248666"/>
            <a:ext cx="11004443" cy="1203126"/>
          </a:xfrm>
          <a:prstGeom prst="rect">
            <a:avLst/>
          </a:prstGeom>
          <a:noFill/>
        </p:spPr>
        <p:txBody>
          <a:bodyPr wrap="square" rtlCol="0">
            <a:spAutoFit/>
          </a:bodyPr>
          <a:lstStyle/>
          <a:p>
            <a:r>
              <a:rPr lang="en-US" sz="2000" b="1" dirty="0"/>
              <a:t>Motivation for development: </a:t>
            </a:r>
            <a:r>
              <a:rPr lang="en-US" sz="2000" dirty="0"/>
              <a:t>Looking towards the future of being able to freely travel around the world again, we need a place we can go to get trusted reviews of countries from the Travel Reviewer community </a:t>
            </a:r>
            <a:endParaRPr lang="en-US" sz="2000" b="1" dirty="0"/>
          </a:p>
        </p:txBody>
      </p:sp>
      <p:sp>
        <p:nvSpPr>
          <p:cNvPr id="7" name="TextBox 6">
            <a:extLst>
              <a:ext uri="{FF2B5EF4-FFF2-40B4-BE49-F238E27FC236}">
                <a16:creationId xmlns:a16="http://schemas.microsoft.com/office/drawing/2014/main" id="{6F0FF9EC-0B4F-3148-85F1-D5E439813B6F}"/>
              </a:ext>
            </a:extLst>
          </p:cNvPr>
          <p:cNvSpPr txBox="1"/>
          <p:nvPr/>
        </p:nvSpPr>
        <p:spPr>
          <a:xfrm>
            <a:off x="388718" y="1564255"/>
            <a:ext cx="11004443" cy="3170099"/>
          </a:xfrm>
          <a:prstGeom prst="rect">
            <a:avLst/>
          </a:prstGeom>
          <a:noFill/>
        </p:spPr>
        <p:txBody>
          <a:bodyPr wrap="square" rtlCol="0">
            <a:spAutoFit/>
          </a:bodyPr>
          <a:lstStyle/>
          <a:p>
            <a:r>
              <a:rPr lang="en-US" sz="2000" dirty="0"/>
              <a:t>We have been stuck, tethered to our homes and unable to travel the world for nearly 2 years. It is time for us to stop dreaming and start planning where our next big international trip will be. </a:t>
            </a:r>
          </a:p>
          <a:p>
            <a:endParaRPr lang="en-US" sz="2000" dirty="0"/>
          </a:p>
          <a:p>
            <a:r>
              <a:rPr lang="en-US" sz="2000" dirty="0"/>
              <a:t>How do we decide where to go first?</a:t>
            </a:r>
          </a:p>
          <a:p>
            <a:endParaRPr lang="en-US" sz="2000" dirty="0"/>
          </a:p>
          <a:p>
            <a:r>
              <a:rPr lang="en-US" sz="2000" dirty="0"/>
              <a:t>Introducing the Travel Reviewer app. An app designed for simplicity and a clear user experience centered around our desire to learn from others what they loved the most in their travels. Simply find the country you wish to learn more about, then read reviews from our community to help you decide where to go next. Once you have traveled, come back and share your experience by posting your own review about the country you visited. The world is at our fingertips with the Travel Reviewer app.</a:t>
            </a:r>
          </a:p>
        </p:txBody>
      </p:sp>
    </p:spTree>
    <p:extLst>
      <p:ext uri="{BB962C8B-B14F-4D97-AF65-F5344CB8AC3E}">
        <p14:creationId xmlns:p14="http://schemas.microsoft.com/office/powerpoint/2010/main" val="350897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8" descr="Angkor Wat - Wikipedia">
            <a:extLst>
              <a:ext uri="{FF2B5EF4-FFF2-40B4-BE49-F238E27FC236}">
                <a16:creationId xmlns:a16="http://schemas.microsoft.com/office/drawing/2014/main" id="{D6D333F4-F591-7046-B190-7E0169F269C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5161635" y="497635"/>
            <a:ext cx="1908856" cy="707886"/>
          </a:xfrm>
          <a:prstGeom prst="rect">
            <a:avLst/>
          </a:prstGeom>
          <a:noFill/>
        </p:spPr>
        <p:txBody>
          <a:bodyPr wrap="none" rtlCol="0">
            <a:spAutoFit/>
          </a:bodyPr>
          <a:lstStyle/>
          <a:p>
            <a:r>
              <a:rPr lang="en-US" sz="4000" dirty="0"/>
              <a:t>Concept</a:t>
            </a:r>
          </a:p>
        </p:txBody>
      </p:sp>
      <p:sp>
        <p:nvSpPr>
          <p:cNvPr id="7" name="TextBox 6">
            <a:extLst>
              <a:ext uri="{FF2B5EF4-FFF2-40B4-BE49-F238E27FC236}">
                <a16:creationId xmlns:a16="http://schemas.microsoft.com/office/drawing/2014/main" id="{6F0FF9EC-0B4F-3148-85F1-D5E439813B6F}"/>
              </a:ext>
            </a:extLst>
          </p:cNvPr>
          <p:cNvSpPr txBox="1"/>
          <p:nvPr/>
        </p:nvSpPr>
        <p:spPr>
          <a:xfrm>
            <a:off x="1269428" y="1703155"/>
            <a:ext cx="9693270" cy="4401205"/>
          </a:xfrm>
          <a:prstGeom prst="rect">
            <a:avLst/>
          </a:prstGeom>
          <a:noFill/>
        </p:spPr>
        <p:txBody>
          <a:bodyPr wrap="square" rtlCol="0">
            <a:spAutoFit/>
          </a:bodyPr>
          <a:lstStyle/>
          <a:p>
            <a:r>
              <a:rPr lang="en-US" sz="2000" dirty="0"/>
              <a:t>The Travel Reviewer app allows the user to create their own unique ID and log-in credentials. From there, they can choose between the two simple options of either reading the reviews on a certain country or posting their own review for that country.</a:t>
            </a:r>
          </a:p>
          <a:p>
            <a:endParaRPr lang="en-US" sz="2000" dirty="0"/>
          </a:p>
          <a:p>
            <a:r>
              <a:rPr lang="en-US" sz="2000" b="1" dirty="0"/>
              <a:t>The site consists of 4 sites:</a:t>
            </a:r>
          </a:p>
          <a:p>
            <a:pPr marL="800100" lvl="1" indent="-342900">
              <a:buFont typeface="Arial" panose="020B0604020202020204" pitchFamily="34" charset="0"/>
              <a:buChar char="•"/>
            </a:pPr>
            <a:r>
              <a:rPr lang="en-US" sz="2000" dirty="0"/>
              <a:t>Home page where user can either log in or create an account</a:t>
            </a:r>
          </a:p>
          <a:p>
            <a:pPr marL="800100" lvl="1" indent="-342900">
              <a:buFont typeface="Arial" panose="020B0604020202020204" pitchFamily="34" charset="0"/>
              <a:buChar char="•"/>
            </a:pPr>
            <a:r>
              <a:rPr lang="en-US" sz="2000" dirty="0"/>
              <a:t>Page where user decides if they want to read reviews or write their own</a:t>
            </a:r>
          </a:p>
          <a:p>
            <a:pPr marL="800100" lvl="1" indent="-342900">
              <a:buFont typeface="Arial" panose="020B0604020202020204" pitchFamily="34" charset="0"/>
              <a:buChar char="•"/>
            </a:pPr>
            <a:r>
              <a:rPr lang="en-US" sz="2000" dirty="0"/>
              <a:t>A read review page where user selects a country and views the reviews on that country</a:t>
            </a:r>
          </a:p>
          <a:p>
            <a:pPr marL="800100" lvl="1" indent="-342900">
              <a:buFont typeface="Arial" panose="020B0604020202020204" pitchFamily="34" charset="0"/>
              <a:buChar char="•"/>
            </a:pPr>
            <a:r>
              <a:rPr lang="en-US" sz="2000" dirty="0"/>
              <a:t>A write page where user posts reviews after selecting a country and inputting a title and review</a:t>
            </a:r>
          </a:p>
          <a:p>
            <a:pPr marL="800100" lvl="1" indent="-342900">
              <a:buFont typeface="Arial" panose="020B0604020202020204" pitchFamily="34" charset="0"/>
              <a:buChar char="•"/>
            </a:pPr>
            <a:endParaRPr lang="en-US" sz="2000" dirty="0"/>
          </a:p>
          <a:p>
            <a:r>
              <a:rPr lang="en-US" sz="2000" dirty="0"/>
              <a:t>Once the user has completed their tasks, they can either log out or search for more reviews on different countries.					</a:t>
            </a:r>
          </a:p>
        </p:txBody>
      </p:sp>
    </p:spTree>
    <p:extLst>
      <p:ext uri="{BB962C8B-B14F-4D97-AF65-F5344CB8AC3E}">
        <p14:creationId xmlns:p14="http://schemas.microsoft.com/office/powerpoint/2010/main" val="47583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ctoria Falls - Wikipedia">
            <a:extLst>
              <a:ext uri="{FF2B5EF4-FFF2-40B4-BE49-F238E27FC236}">
                <a16:creationId xmlns:a16="http://schemas.microsoft.com/office/drawing/2014/main" id="{D1D3A0E2-0536-2449-8E63-9A7183A062C7}"/>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5064852" y="397367"/>
            <a:ext cx="2062296" cy="707886"/>
          </a:xfrm>
          <a:prstGeom prst="rect">
            <a:avLst/>
          </a:prstGeom>
          <a:noFill/>
        </p:spPr>
        <p:txBody>
          <a:bodyPr wrap="none" rtlCol="0">
            <a:spAutoFit/>
          </a:bodyPr>
          <a:lstStyle/>
          <a:p>
            <a:r>
              <a:rPr lang="en-US" sz="4000" dirty="0"/>
              <a:t>Site Flow</a:t>
            </a:r>
          </a:p>
        </p:txBody>
      </p:sp>
      <p:sp>
        <p:nvSpPr>
          <p:cNvPr id="2" name="Rounded Rectangle 1">
            <a:extLst>
              <a:ext uri="{FF2B5EF4-FFF2-40B4-BE49-F238E27FC236}">
                <a16:creationId xmlns:a16="http://schemas.microsoft.com/office/drawing/2014/main" id="{EE095496-059C-7644-9575-D198156A7BB5}"/>
              </a:ext>
            </a:extLst>
          </p:cNvPr>
          <p:cNvSpPr/>
          <p:nvPr/>
        </p:nvSpPr>
        <p:spPr>
          <a:xfrm>
            <a:off x="2252202" y="2838689"/>
            <a:ext cx="1932972" cy="118061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Home Page</a:t>
            </a:r>
          </a:p>
          <a:p>
            <a:pPr algn="ctr"/>
            <a:r>
              <a:rPr lang="en-US" sz="1400" i="1" dirty="0"/>
              <a:t>(Log-in or Sign-Up)</a:t>
            </a:r>
          </a:p>
        </p:txBody>
      </p:sp>
      <p:sp>
        <p:nvSpPr>
          <p:cNvPr id="8" name="Rounded Rectangle 7">
            <a:extLst>
              <a:ext uri="{FF2B5EF4-FFF2-40B4-BE49-F238E27FC236}">
                <a16:creationId xmlns:a16="http://schemas.microsoft.com/office/drawing/2014/main" id="{9818B560-777C-6F49-AAA6-2F64E9232F8A}"/>
              </a:ext>
            </a:extLst>
          </p:cNvPr>
          <p:cNvSpPr/>
          <p:nvPr/>
        </p:nvSpPr>
        <p:spPr>
          <a:xfrm>
            <a:off x="4689675" y="2838690"/>
            <a:ext cx="1932972" cy="118061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Choose Page</a:t>
            </a:r>
          </a:p>
          <a:p>
            <a:pPr algn="ctr"/>
            <a:r>
              <a:rPr lang="en-US" sz="1400" i="1" dirty="0"/>
              <a:t>(Read or Write)</a:t>
            </a:r>
          </a:p>
        </p:txBody>
      </p:sp>
      <p:sp>
        <p:nvSpPr>
          <p:cNvPr id="9" name="Rounded Rectangle 8">
            <a:extLst>
              <a:ext uri="{FF2B5EF4-FFF2-40B4-BE49-F238E27FC236}">
                <a16:creationId xmlns:a16="http://schemas.microsoft.com/office/drawing/2014/main" id="{AD8D86FB-99D2-5941-B936-F4FCF0F8F974}"/>
              </a:ext>
            </a:extLst>
          </p:cNvPr>
          <p:cNvSpPr/>
          <p:nvPr/>
        </p:nvSpPr>
        <p:spPr>
          <a:xfrm>
            <a:off x="7127148" y="1810473"/>
            <a:ext cx="1932972" cy="118061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Read Reviews</a:t>
            </a:r>
          </a:p>
          <a:p>
            <a:pPr algn="ctr"/>
            <a:r>
              <a:rPr lang="en-US" sz="1400" i="1" dirty="0"/>
              <a:t>(Search by country)</a:t>
            </a:r>
          </a:p>
        </p:txBody>
      </p:sp>
      <p:sp>
        <p:nvSpPr>
          <p:cNvPr id="10" name="Rounded Rectangle 9">
            <a:extLst>
              <a:ext uri="{FF2B5EF4-FFF2-40B4-BE49-F238E27FC236}">
                <a16:creationId xmlns:a16="http://schemas.microsoft.com/office/drawing/2014/main" id="{AF8E9197-2D17-5B43-B3B0-24C5208CAF49}"/>
              </a:ext>
            </a:extLst>
          </p:cNvPr>
          <p:cNvSpPr/>
          <p:nvPr/>
        </p:nvSpPr>
        <p:spPr>
          <a:xfrm>
            <a:off x="7127148" y="3428998"/>
            <a:ext cx="1932972" cy="1180617"/>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Write Review</a:t>
            </a:r>
          </a:p>
          <a:p>
            <a:pPr algn="ctr"/>
            <a:r>
              <a:rPr lang="en-US" sz="1400" i="1" dirty="0"/>
              <a:t>(Post a review)</a:t>
            </a:r>
          </a:p>
        </p:txBody>
      </p:sp>
      <p:cxnSp>
        <p:nvCxnSpPr>
          <p:cNvPr id="12" name="Elbow Connector 11">
            <a:extLst>
              <a:ext uri="{FF2B5EF4-FFF2-40B4-BE49-F238E27FC236}">
                <a16:creationId xmlns:a16="http://schemas.microsoft.com/office/drawing/2014/main" id="{3104AFCA-5478-7A43-90B4-D5B6E1BF32AF}"/>
              </a:ext>
            </a:extLst>
          </p:cNvPr>
          <p:cNvCxnSpPr>
            <a:cxnSpLocks/>
            <a:stCxn id="9" idx="0"/>
            <a:endCxn id="8" idx="0"/>
          </p:cNvCxnSpPr>
          <p:nvPr/>
        </p:nvCxnSpPr>
        <p:spPr>
          <a:xfrm rot="16200000" flipH="1" flipV="1">
            <a:off x="6360789" y="1105844"/>
            <a:ext cx="1028217" cy="2437473"/>
          </a:xfrm>
          <a:prstGeom prst="bentConnector3">
            <a:avLst>
              <a:gd name="adj1" fmla="val -22233"/>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Elbow Connector 13">
            <a:extLst>
              <a:ext uri="{FF2B5EF4-FFF2-40B4-BE49-F238E27FC236}">
                <a16:creationId xmlns:a16="http://schemas.microsoft.com/office/drawing/2014/main" id="{B3A5076D-CF03-D042-87B2-A2323DEE5E4F}"/>
              </a:ext>
            </a:extLst>
          </p:cNvPr>
          <p:cNvCxnSpPr>
            <a:cxnSpLocks/>
            <a:stCxn id="10" idx="2"/>
            <a:endCxn id="8" idx="2"/>
          </p:cNvCxnSpPr>
          <p:nvPr/>
        </p:nvCxnSpPr>
        <p:spPr>
          <a:xfrm rot="5400000" flipH="1">
            <a:off x="6579744" y="3095725"/>
            <a:ext cx="590308" cy="2437473"/>
          </a:xfrm>
          <a:prstGeom prst="bentConnector3">
            <a:avLst>
              <a:gd name="adj1" fmla="val -38726"/>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Elbow Connector 19">
            <a:extLst>
              <a:ext uri="{FF2B5EF4-FFF2-40B4-BE49-F238E27FC236}">
                <a16:creationId xmlns:a16="http://schemas.microsoft.com/office/drawing/2014/main" id="{D53CEB93-CC1C-9642-825F-34468BA5B01C}"/>
              </a:ext>
            </a:extLst>
          </p:cNvPr>
          <p:cNvCxnSpPr>
            <a:cxnSpLocks/>
            <a:stCxn id="8" idx="3"/>
            <a:endCxn id="10" idx="1"/>
          </p:cNvCxnSpPr>
          <p:nvPr/>
        </p:nvCxnSpPr>
        <p:spPr>
          <a:xfrm>
            <a:off x="6622647" y="3428999"/>
            <a:ext cx="504501" cy="59030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id="{BBB19F1E-7083-C947-B55B-28311D80DEB4}"/>
              </a:ext>
            </a:extLst>
          </p:cNvPr>
          <p:cNvCxnSpPr>
            <a:cxnSpLocks/>
            <a:stCxn id="8" idx="3"/>
            <a:endCxn id="9" idx="1"/>
          </p:cNvCxnSpPr>
          <p:nvPr/>
        </p:nvCxnSpPr>
        <p:spPr>
          <a:xfrm flipV="1">
            <a:off x="6622647" y="2400782"/>
            <a:ext cx="504501" cy="102821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943EE8E0-CD4B-E84E-AF6A-F6F99897185C}"/>
              </a:ext>
            </a:extLst>
          </p:cNvPr>
          <p:cNvCxnSpPr>
            <a:cxnSpLocks/>
          </p:cNvCxnSpPr>
          <p:nvPr/>
        </p:nvCxnSpPr>
        <p:spPr>
          <a:xfrm>
            <a:off x="4185174" y="3278527"/>
            <a:ext cx="504501"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Elbow Connector 29">
            <a:extLst>
              <a:ext uri="{FF2B5EF4-FFF2-40B4-BE49-F238E27FC236}">
                <a16:creationId xmlns:a16="http://schemas.microsoft.com/office/drawing/2014/main" id="{B27F8C8F-5DB9-BE4C-972F-31768D42439F}"/>
              </a:ext>
            </a:extLst>
          </p:cNvPr>
          <p:cNvCxnSpPr>
            <a:cxnSpLocks/>
          </p:cNvCxnSpPr>
          <p:nvPr/>
        </p:nvCxnSpPr>
        <p:spPr>
          <a:xfrm rot="10800000" flipV="1">
            <a:off x="4173599" y="3648915"/>
            <a:ext cx="504501" cy="1"/>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4962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conic Hagia Sophia stripped of museum status, paving its return to a mosque">
            <a:extLst>
              <a:ext uri="{FF2B5EF4-FFF2-40B4-BE49-F238E27FC236}">
                <a16:creationId xmlns:a16="http://schemas.microsoft.com/office/drawing/2014/main" id="{44E735B2-A093-C840-A15E-C8389C73433B}"/>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4920486" y="315286"/>
            <a:ext cx="2351028" cy="707886"/>
          </a:xfrm>
          <a:prstGeom prst="rect">
            <a:avLst/>
          </a:prstGeom>
          <a:noFill/>
        </p:spPr>
        <p:txBody>
          <a:bodyPr wrap="none" rtlCol="0">
            <a:spAutoFit/>
          </a:bodyPr>
          <a:lstStyle/>
          <a:p>
            <a:r>
              <a:rPr lang="en-US" sz="4000" dirty="0"/>
              <a:t>User Story</a:t>
            </a:r>
          </a:p>
        </p:txBody>
      </p:sp>
      <p:sp>
        <p:nvSpPr>
          <p:cNvPr id="7" name="TextBox 6">
            <a:extLst>
              <a:ext uri="{FF2B5EF4-FFF2-40B4-BE49-F238E27FC236}">
                <a16:creationId xmlns:a16="http://schemas.microsoft.com/office/drawing/2014/main" id="{6F0FF9EC-0B4F-3148-85F1-D5E439813B6F}"/>
              </a:ext>
            </a:extLst>
          </p:cNvPr>
          <p:cNvSpPr txBox="1"/>
          <p:nvPr/>
        </p:nvSpPr>
        <p:spPr>
          <a:xfrm>
            <a:off x="2990139" y="1668430"/>
            <a:ext cx="6211722" cy="3477875"/>
          </a:xfrm>
          <a:prstGeom prst="rect">
            <a:avLst/>
          </a:prstGeom>
          <a:noFill/>
        </p:spPr>
        <p:txBody>
          <a:bodyPr wrap="square" rtlCol="0">
            <a:spAutoFit/>
          </a:bodyPr>
          <a:lstStyle/>
          <a:p>
            <a:pPr algn="ctr"/>
            <a:r>
              <a:rPr lang="en-US" sz="2000" b="1" dirty="0"/>
              <a:t>As a</a:t>
            </a:r>
          </a:p>
          <a:p>
            <a:pPr algn="ctr"/>
            <a:r>
              <a:rPr lang="en-US" sz="2000" dirty="0"/>
              <a:t>User</a:t>
            </a:r>
          </a:p>
          <a:p>
            <a:pPr algn="ctr"/>
            <a:endParaRPr lang="en-US" sz="2000" dirty="0"/>
          </a:p>
          <a:p>
            <a:pPr algn="ctr"/>
            <a:r>
              <a:rPr lang="en-US" sz="2000" b="1" dirty="0"/>
              <a:t>I want</a:t>
            </a:r>
          </a:p>
          <a:p>
            <a:pPr algn="ctr"/>
            <a:r>
              <a:rPr lang="en-US" sz="2000" dirty="0"/>
              <a:t>To read reviews or write reviews for a specific country</a:t>
            </a:r>
          </a:p>
          <a:p>
            <a:pPr algn="ctr"/>
            <a:endParaRPr lang="en-US" sz="2000" dirty="0"/>
          </a:p>
          <a:p>
            <a:pPr algn="ctr"/>
            <a:r>
              <a:rPr lang="en-US" sz="2000" b="1" dirty="0"/>
              <a:t>So that</a:t>
            </a:r>
          </a:p>
          <a:p>
            <a:pPr algn="ctr"/>
            <a:r>
              <a:rPr lang="en-US" sz="2000" dirty="0"/>
              <a:t>I can learn and participate in a community of travelers sharing ideas</a:t>
            </a:r>
          </a:p>
          <a:p>
            <a:pPr algn="ctr"/>
            <a:endParaRPr lang="en-US" sz="2000" dirty="0"/>
          </a:p>
          <a:p>
            <a:pPr algn="ctr"/>
            <a:r>
              <a:rPr lang="en-US" sz="2000" b="1" dirty="0"/>
              <a:t>Then</a:t>
            </a:r>
          </a:p>
          <a:p>
            <a:pPr algn="ctr"/>
            <a:r>
              <a:rPr lang="en-US" sz="2000" dirty="0"/>
              <a:t>I can find out where I want to go next in the world and share my experiences</a:t>
            </a:r>
          </a:p>
        </p:txBody>
      </p:sp>
    </p:spTree>
    <p:extLst>
      <p:ext uri="{BB962C8B-B14F-4D97-AF65-F5344CB8AC3E}">
        <p14:creationId xmlns:p14="http://schemas.microsoft.com/office/powerpoint/2010/main" val="42770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Arc de Triomphe — Landmark Review | Condé Nast Traveler">
            <a:extLst>
              <a:ext uri="{FF2B5EF4-FFF2-40B4-BE49-F238E27FC236}">
                <a16:creationId xmlns:a16="http://schemas.microsoft.com/office/drawing/2014/main" id="{4DF06292-1A95-B843-9775-D94E69E54B95}"/>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5214316" y="304769"/>
            <a:ext cx="1763368" cy="707886"/>
          </a:xfrm>
          <a:prstGeom prst="rect">
            <a:avLst/>
          </a:prstGeom>
          <a:noFill/>
        </p:spPr>
        <p:txBody>
          <a:bodyPr wrap="none" rtlCol="0">
            <a:spAutoFit/>
          </a:bodyPr>
          <a:lstStyle/>
          <a:p>
            <a:r>
              <a:rPr lang="en-US" sz="4000" dirty="0"/>
              <a:t>Process</a:t>
            </a:r>
          </a:p>
        </p:txBody>
      </p:sp>
      <p:sp>
        <p:nvSpPr>
          <p:cNvPr id="7" name="TextBox 6">
            <a:extLst>
              <a:ext uri="{FF2B5EF4-FFF2-40B4-BE49-F238E27FC236}">
                <a16:creationId xmlns:a16="http://schemas.microsoft.com/office/drawing/2014/main" id="{6F0FF9EC-0B4F-3148-85F1-D5E439813B6F}"/>
              </a:ext>
            </a:extLst>
          </p:cNvPr>
          <p:cNvSpPr txBox="1"/>
          <p:nvPr/>
        </p:nvSpPr>
        <p:spPr>
          <a:xfrm>
            <a:off x="591082" y="1228696"/>
            <a:ext cx="11009836" cy="5324535"/>
          </a:xfrm>
          <a:prstGeom prst="rect">
            <a:avLst/>
          </a:prstGeom>
          <a:noFill/>
        </p:spPr>
        <p:txBody>
          <a:bodyPr wrap="square" rtlCol="0">
            <a:spAutoFit/>
          </a:bodyPr>
          <a:lstStyle/>
          <a:p>
            <a:r>
              <a:rPr lang="en-US" sz="2000" b="1" dirty="0"/>
              <a:t>Technologies used:</a:t>
            </a:r>
          </a:p>
          <a:p>
            <a:pPr marL="800100" lvl="1" indent="-342900">
              <a:buFont typeface="Arial" panose="020B0604020202020204" pitchFamily="34" charset="0"/>
              <a:buChar char="•"/>
            </a:pPr>
            <a:r>
              <a:rPr lang="en-US" sz="2000" dirty="0"/>
              <a:t>Heroku to deploy the application</a:t>
            </a:r>
          </a:p>
          <a:p>
            <a:pPr marL="800100" lvl="1" indent="-342900">
              <a:buFont typeface="Arial" panose="020B0604020202020204" pitchFamily="34" charset="0"/>
              <a:buChar char="•"/>
            </a:pPr>
            <a:r>
              <a:rPr lang="en-US" sz="2000" dirty="0"/>
              <a:t>Node.js and </a:t>
            </a:r>
            <a:r>
              <a:rPr lang="en-US" sz="2000" dirty="0" err="1"/>
              <a:t>Express.js</a:t>
            </a:r>
            <a:r>
              <a:rPr lang="en-US" sz="2000" dirty="0"/>
              <a:t> to create a RESTful API</a:t>
            </a:r>
          </a:p>
          <a:p>
            <a:pPr marL="800100" lvl="1" indent="-342900">
              <a:buFont typeface="Arial" panose="020B0604020202020204" pitchFamily="34" charset="0"/>
              <a:buChar char="•"/>
            </a:pPr>
            <a:r>
              <a:rPr lang="en-US" sz="2000" dirty="0"/>
              <a:t>MySQL and </a:t>
            </a:r>
            <a:r>
              <a:rPr lang="en-US" sz="2000" dirty="0" err="1"/>
              <a:t>Sequelize</a:t>
            </a:r>
            <a:r>
              <a:rPr lang="en-US" sz="2000" dirty="0"/>
              <a:t> ORM for our database</a:t>
            </a:r>
          </a:p>
          <a:p>
            <a:pPr marL="800100" lvl="1" indent="-342900">
              <a:buFont typeface="Arial" panose="020B0604020202020204" pitchFamily="34" charset="0"/>
              <a:buChar char="•"/>
            </a:pPr>
            <a:r>
              <a:rPr lang="en-US" sz="2000" dirty="0"/>
              <a:t>MySQL workbench for testing the database (new tool we haven’t discussed)</a:t>
            </a:r>
          </a:p>
          <a:p>
            <a:pPr marL="800100" lvl="1" indent="-342900">
              <a:buFont typeface="Arial" panose="020B0604020202020204" pitchFamily="34" charset="0"/>
              <a:buChar char="•"/>
            </a:pPr>
            <a:r>
              <a:rPr lang="en-US" sz="2000" dirty="0"/>
              <a:t>Express-session and cookies for authentication</a:t>
            </a:r>
          </a:p>
          <a:p>
            <a:pPr marL="800100" lvl="1" indent="-342900">
              <a:buFont typeface="Arial" panose="020B0604020202020204" pitchFamily="34" charset="0"/>
              <a:buChar char="•"/>
            </a:pPr>
            <a:r>
              <a:rPr lang="en-US" sz="2000" dirty="0" err="1"/>
              <a:t>Bulma</a:t>
            </a:r>
            <a:r>
              <a:rPr lang="en-US" sz="2000" dirty="0"/>
              <a:t> for CSS styling (new library we haven’t discussed)</a:t>
            </a:r>
          </a:p>
          <a:p>
            <a:pPr marL="800100" lvl="1" indent="-342900">
              <a:buFont typeface="Arial" panose="020B0604020202020204" pitchFamily="34" charset="0"/>
              <a:buChar char="•"/>
            </a:pPr>
            <a:r>
              <a:rPr lang="en-US" sz="2000" dirty="0" err="1"/>
              <a:t>Handlebars.js</a:t>
            </a:r>
            <a:r>
              <a:rPr lang="en-US" sz="2000" dirty="0"/>
              <a:t> as our template engine</a:t>
            </a:r>
          </a:p>
          <a:p>
            <a:pPr marL="800100" lvl="1" indent="-342900">
              <a:buFont typeface="Arial" panose="020B0604020202020204" pitchFamily="34" charset="0"/>
              <a:buChar char="•"/>
            </a:pPr>
            <a:endParaRPr lang="en-US" sz="2000" dirty="0"/>
          </a:p>
          <a:p>
            <a:r>
              <a:rPr lang="en-US" sz="2000" b="1" dirty="0"/>
              <a:t>Breakdown of tasks and roles:</a:t>
            </a:r>
          </a:p>
          <a:p>
            <a:pPr marL="800100" lvl="1" indent="-342900">
              <a:buFont typeface="Arial" panose="020B0604020202020204" pitchFamily="34" charset="0"/>
              <a:buChar char="•"/>
            </a:pPr>
            <a:r>
              <a:rPr lang="en-US" sz="2000" b="1" dirty="0"/>
              <a:t>Group</a:t>
            </a:r>
            <a:r>
              <a:rPr lang="en-US" sz="2000" dirty="0"/>
              <a:t>: brainstorm idea for app; general collaboration across all aspects of the project</a:t>
            </a:r>
          </a:p>
          <a:p>
            <a:pPr marL="800100" lvl="1" indent="-342900">
              <a:buFont typeface="Arial" panose="020B0604020202020204" pitchFamily="34" charset="0"/>
              <a:buChar char="•"/>
            </a:pPr>
            <a:r>
              <a:rPr lang="en-US" sz="2000" b="1" dirty="0"/>
              <a:t>Holy</a:t>
            </a:r>
            <a:r>
              <a:rPr lang="en-US" sz="2000" dirty="0"/>
              <a:t>: Built models and database connections; connected APIs with routes on User Login; connected backend to front end</a:t>
            </a:r>
          </a:p>
          <a:p>
            <a:pPr marL="800100" lvl="1" indent="-342900">
              <a:buFont typeface="Arial" panose="020B0604020202020204" pitchFamily="34" charset="0"/>
              <a:buChar char="•"/>
            </a:pPr>
            <a:r>
              <a:rPr lang="en-US" sz="2000" b="1" dirty="0"/>
              <a:t>Haley</a:t>
            </a:r>
            <a:r>
              <a:rPr lang="en-US" sz="2000" dirty="0"/>
              <a:t>: Built Handlebars templates and </a:t>
            </a:r>
            <a:r>
              <a:rPr lang="en-US" sz="2000" dirty="0" err="1"/>
              <a:t>Bulma</a:t>
            </a:r>
            <a:r>
              <a:rPr lang="en-US" sz="2000" dirty="0"/>
              <a:t> styling</a:t>
            </a:r>
          </a:p>
          <a:p>
            <a:pPr marL="800100" lvl="1" indent="-342900">
              <a:buFont typeface="Arial" panose="020B0604020202020204" pitchFamily="34" charset="0"/>
              <a:buChar char="•"/>
            </a:pPr>
            <a:r>
              <a:rPr lang="en-US" sz="2000" b="1" dirty="0"/>
              <a:t>Devon</a:t>
            </a:r>
            <a:r>
              <a:rPr lang="en-US" sz="2000" dirty="0"/>
              <a:t>: Built Handlebars templates and </a:t>
            </a:r>
            <a:r>
              <a:rPr lang="en-US" sz="2000" dirty="0" err="1"/>
              <a:t>Bulma</a:t>
            </a:r>
            <a:r>
              <a:rPr lang="en-US" sz="2000" dirty="0"/>
              <a:t> styling</a:t>
            </a:r>
          </a:p>
          <a:p>
            <a:pPr marL="800100" lvl="1" indent="-342900">
              <a:buFont typeface="Arial" panose="020B0604020202020204" pitchFamily="34" charset="0"/>
              <a:buChar char="•"/>
            </a:pPr>
            <a:r>
              <a:rPr lang="en-US" sz="2000" b="1" dirty="0"/>
              <a:t>Ben</a:t>
            </a:r>
            <a:r>
              <a:rPr lang="en-US" sz="2000" dirty="0"/>
              <a:t>: Built API routes on getting and posting reviews, Handlebars templates and </a:t>
            </a:r>
            <a:r>
              <a:rPr lang="en-US" sz="2000" dirty="0" err="1"/>
              <a:t>Bulma</a:t>
            </a:r>
            <a:r>
              <a:rPr lang="en-US" sz="2000" dirty="0"/>
              <a:t> styling, built presentation materials</a:t>
            </a:r>
          </a:p>
        </p:txBody>
      </p:sp>
    </p:spTree>
    <p:extLst>
      <p:ext uri="{BB962C8B-B14F-4D97-AF65-F5344CB8AC3E}">
        <p14:creationId xmlns:p14="http://schemas.microsoft.com/office/powerpoint/2010/main" val="635454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8" name="Picture 12" descr="China&amp;#39;s Forbidden City celebrates six centuries of history">
            <a:extLst>
              <a:ext uri="{FF2B5EF4-FFF2-40B4-BE49-F238E27FC236}">
                <a16:creationId xmlns:a16="http://schemas.microsoft.com/office/drawing/2014/main" id="{1A579C21-D6D8-6440-B565-24961087869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b="6250"/>
          <a:stretch/>
        </p:blipFill>
        <p:spPr bwMode="auto">
          <a:xfrm>
            <a:off x="0" y="1430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3569218" y="420516"/>
            <a:ext cx="5053563" cy="707886"/>
          </a:xfrm>
          <a:prstGeom prst="rect">
            <a:avLst/>
          </a:prstGeom>
          <a:noFill/>
        </p:spPr>
        <p:txBody>
          <a:bodyPr wrap="none" rtlCol="0">
            <a:spAutoFit/>
          </a:bodyPr>
          <a:lstStyle/>
          <a:p>
            <a:r>
              <a:rPr lang="en-US" sz="4000" dirty="0"/>
              <a:t>Successes &amp; Challenges</a:t>
            </a:r>
          </a:p>
        </p:txBody>
      </p:sp>
      <p:sp>
        <p:nvSpPr>
          <p:cNvPr id="2" name="Rectangle 1">
            <a:extLst>
              <a:ext uri="{FF2B5EF4-FFF2-40B4-BE49-F238E27FC236}">
                <a16:creationId xmlns:a16="http://schemas.microsoft.com/office/drawing/2014/main" id="{0BB3DD36-0521-2B4F-A454-55737AF4C604}"/>
              </a:ext>
            </a:extLst>
          </p:cNvPr>
          <p:cNvSpPr/>
          <p:nvPr/>
        </p:nvSpPr>
        <p:spPr>
          <a:xfrm>
            <a:off x="1144447" y="1608881"/>
            <a:ext cx="4551745" cy="3970117"/>
          </a:xfrm>
          <a:prstGeom prst="rect">
            <a:avLst/>
          </a:prstGeom>
          <a:solidFill>
            <a:schemeClr val="bg1">
              <a:alpha val="5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Successes</a:t>
            </a:r>
          </a:p>
          <a:p>
            <a:pPr algn="ctr"/>
            <a:endParaRPr lang="en-US" sz="2800" b="1" dirty="0">
              <a:solidFill>
                <a:schemeClr val="tx1"/>
              </a:solidFill>
            </a:endParaRPr>
          </a:p>
          <a:p>
            <a:pPr marL="285750" indent="-285750">
              <a:spcAft>
                <a:spcPts val="600"/>
              </a:spcAft>
              <a:buFont typeface="Arial" panose="020B0604020202020204" pitchFamily="34" charset="0"/>
              <a:buChar char="•"/>
            </a:pPr>
            <a:r>
              <a:rPr lang="en-US" sz="2000" dirty="0">
                <a:solidFill>
                  <a:schemeClr val="tx1"/>
                </a:solidFill>
              </a:rPr>
              <a:t>Coming together quickly on a concept for the project</a:t>
            </a:r>
          </a:p>
          <a:p>
            <a:pPr marL="285750" indent="-285750">
              <a:spcAft>
                <a:spcPts val="600"/>
              </a:spcAft>
              <a:buFont typeface="Arial" panose="020B0604020202020204" pitchFamily="34" charset="0"/>
              <a:buChar char="•"/>
            </a:pPr>
            <a:r>
              <a:rPr lang="en-US" sz="2000" dirty="0">
                <a:solidFill>
                  <a:schemeClr val="tx1"/>
                </a:solidFill>
              </a:rPr>
              <a:t>Challenged ourselves intellectually</a:t>
            </a:r>
          </a:p>
          <a:p>
            <a:pPr marL="285750" indent="-285750">
              <a:spcAft>
                <a:spcPts val="600"/>
              </a:spcAft>
              <a:buFont typeface="Arial" panose="020B0604020202020204" pitchFamily="34" charset="0"/>
              <a:buChar char="•"/>
            </a:pPr>
            <a:r>
              <a:rPr lang="en-US" sz="2000" dirty="0">
                <a:solidFill>
                  <a:schemeClr val="tx1"/>
                </a:solidFill>
              </a:rPr>
              <a:t>Overcame some of the initial struggles of feeling uncomfortable working from the backend to the front end</a:t>
            </a:r>
          </a:p>
          <a:p>
            <a:pPr marL="285750" indent="-285750">
              <a:spcAft>
                <a:spcPts val="600"/>
              </a:spcAft>
              <a:buFont typeface="Arial" panose="020B0604020202020204" pitchFamily="34" charset="0"/>
              <a:buChar char="•"/>
            </a:pPr>
            <a:r>
              <a:rPr lang="en-US" dirty="0">
                <a:solidFill>
                  <a:schemeClr val="tx1"/>
                </a:solidFill>
              </a:rPr>
              <a:t>Building Models and GET, POST, DELETE routes</a:t>
            </a:r>
          </a:p>
          <a:p>
            <a:pPr marL="285750" indent="-285750">
              <a:buFont typeface="Arial" panose="020B0604020202020204" pitchFamily="34" charset="0"/>
              <a:buChar char="•"/>
            </a:pPr>
            <a:endParaRPr lang="en-US" sz="1400" dirty="0">
              <a:solidFill>
                <a:schemeClr val="tx1"/>
              </a:solidFill>
            </a:endParaRPr>
          </a:p>
        </p:txBody>
      </p:sp>
      <p:sp>
        <p:nvSpPr>
          <p:cNvPr id="5" name="Rectangle 4">
            <a:extLst>
              <a:ext uri="{FF2B5EF4-FFF2-40B4-BE49-F238E27FC236}">
                <a16:creationId xmlns:a16="http://schemas.microsoft.com/office/drawing/2014/main" id="{C98FAD4B-E0B9-DA4D-8F7B-526077F70DE2}"/>
              </a:ext>
            </a:extLst>
          </p:cNvPr>
          <p:cNvSpPr/>
          <p:nvPr/>
        </p:nvSpPr>
        <p:spPr>
          <a:xfrm>
            <a:off x="6346908" y="1608880"/>
            <a:ext cx="4551745" cy="3970117"/>
          </a:xfrm>
          <a:prstGeom prst="rect">
            <a:avLst/>
          </a:prstGeom>
          <a:solidFill>
            <a:schemeClr val="bg1">
              <a:alpha val="50000"/>
            </a:schemeClr>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Challenges</a:t>
            </a:r>
          </a:p>
          <a:p>
            <a:pPr algn="ctr"/>
            <a:endParaRPr lang="en-US" sz="2800" b="1" dirty="0">
              <a:solidFill>
                <a:schemeClr val="tx1"/>
              </a:solidFill>
            </a:endParaRPr>
          </a:p>
          <a:p>
            <a:pPr marL="285750" lvl="0" indent="-285750">
              <a:spcAft>
                <a:spcPts val="600"/>
              </a:spcAft>
              <a:buFont typeface="Arial" panose="020B0604020202020204" pitchFamily="34" charset="0"/>
              <a:buChar char="•"/>
            </a:pPr>
            <a:r>
              <a:rPr lang="en-US" sz="2000" dirty="0">
                <a:solidFill>
                  <a:prstClr val="black"/>
                </a:solidFill>
              </a:rPr>
              <a:t>Handlebars</a:t>
            </a:r>
          </a:p>
          <a:p>
            <a:pPr marL="285750" lvl="0" indent="-285750">
              <a:spcAft>
                <a:spcPts val="600"/>
              </a:spcAft>
              <a:buFont typeface="Arial" panose="020B0604020202020204" pitchFamily="34" charset="0"/>
              <a:buChar char="•"/>
            </a:pPr>
            <a:r>
              <a:rPr lang="en-US" dirty="0">
                <a:solidFill>
                  <a:prstClr val="black"/>
                </a:solidFill>
              </a:rPr>
              <a:t>Staying organized on who was working on what tasks at times</a:t>
            </a:r>
          </a:p>
          <a:p>
            <a:pPr marL="285750" lvl="0" indent="-285750">
              <a:spcAft>
                <a:spcPts val="600"/>
              </a:spcAft>
              <a:buFont typeface="Arial" panose="020B0604020202020204" pitchFamily="34" charset="0"/>
              <a:buChar char="•"/>
            </a:pPr>
            <a:r>
              <a:rPr lang="en-US" dirty="0">
                <a:solidFill>
                  <a:prstClr val="black"/>
                </a:solidFill>
              </a:rPr>
              <a:t>Connecting the backend to the frontend</a:t>
            </a:r>
          </a:p>
          <a:p>
            <a:pPr algn="ctr"/>
            <a:endParaRPr lang="en-US" sz="2800" b="1" dirty="0">
              <a:solidFill>
                <a:schemeClr val="tx1"/>
              </a:solidFill>
            </a:endParaRPr>
          </a:p>
        </p:txBody>
      </p:sp>
    </p:spTree>
    <p:extLst>
      <p:ext uri="{BB962C8B-B14F-4D97-AF65-F5344CB8AC3E}">
        <p14:creationId xmlns:p14="http://schemas.microsoft.com/office/powerpoint/2010/main" val="1378744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Big Ben &amp;amp; Houses of Parliament">
            <a:extLst>
              <a:ext uri="{FF2B5EF4-FFF2-40B4-BE49-F238E27FC236}">
                <a16:creationId xmlns:a16="http://schemas.microsoft.com/office/drawing/2014/main" id="{899B4EC2-910D-BE47-A2F5-D20246EC9D8B}"/>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4877557" y="2828836"/>
            <a:ext cx="2436886" cy="1200329"/>
          </a:xfrm>
          <a:prstGeom prst="rect">
            <a:avLst/>
          </a:prstGeom>
          <a:noFill/>
        </p:spPr>
        <p:txBody>
          <a:bodyPr wrap="none" rtlCol="0">
            <a:spAutoFit/>
          </a:bodyPr>
          <a:lstStyle/>
          <a:p>
            <a:r>
              <a:rPr lang="en-US" sz="7200" dirty="0"/>
              <a:t>Demo</a:t>
            </a:r>
          </a:p>
        </p:txBody>
      </p:sp>
    </p:spTree>
    <p:extLst>
      <p:ext uri="{BB962C8B-B14F-4D97-AF65-F5344CB8AC3E}">
        <p14:creationId xmlns:p14="http://schemas.microsoft.com/office/powerpoint/2010/main" val="2370581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aster Island statues: One mystery solved by researchers | CNN Travel">
            <a:extLst>
              <a:ext uri="{FF2B5EF4-FFF2-40B4-BE49-F238E27FC236}">
                <a16:creationId xmlns:a16="http://schemas.microsoft.com/office/drawing/2014/main" id="{3E7EECA2-63D1-EF4C-AC0B-FAE86B16AFDD}"/>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70D298-7E14-084B-8E6F-7071DB29B5AE}"/>
              </a:ext>
            </a:extLst>
          </p:cNvPr>
          <p:cNvSpPr txBox="1"/>
          <p:nvPr/>
        </p:nvSpPr>
        <p:spPr>
          <a:xfrm>
            <a:off x="2387901" y="594137"/>
            <a:ext cx="7416197" cy="707886"/>
          </a:xfrm>
          <a:prstGeom prst="rect">
            <a:avLst/>
          </a:prstGeom>
          <a:noFill/>
        </p:spPr>
        <p:txBody>
          <a:bodyPr wrap="none" rtlCol="0">
            <a:spAutoFit/>
          </a:bodyPr>
          <a:lstStyle/>
          <a:p>
            <a:r>
              <a:rPr lang="en-US" sz="4000" dirty="0"/>
              <a:t>Directions for Future Development</a:t>
            </a:r>
          </a:p>
        </p:txBody>
      </p:sp>
      <p:sp>
        <p:nvSpPr>
          <p:cNvPr id="7" name="TextBox 6">
            <a:extLst>
              <a:ext uri="{FF2B5EF4-FFF2-40B4-BE49-F238E27FC236}">
                <a16:creationId xmlns:a16="http://schemas.microsoft.com/office/drawing/2014/main" id="{6F0FF9EC-0B4F-3148-85F1-D5E439813B6F}"/>
              </a:ext>
            </a:extLst>
          </p:cNvPr>
          <p:cNvSpPr txBox="1"/>
          <p:nvPr/>
        </p:nvSpPr>
        <p:spPr>
          <a:xfrm>
            <a:off x="622720" y="1680005"/>
            <a:ext cx="10338505" cy="440120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t>Add a profile page where the user can view and update their unique ID</a:t>
            </a:r>
          </a:p>
          <a:p>
            <a:pPr marL="342900" indent="-342900">
              <a:spcAft>
                <a:spcPts val="1200"/>
              </a:spcAft>
              <a:buFont typeface="Arial" panose="020B0604020202020204" pitchFamily="34" charset="0"/>
              <a:buChar char="•"/>
            </a:pPr>
            <a:r>
              <a:rPr lang="en-US" sz="2000" dirty="0"/>
              <a:t>Add review stars (e.g., 1-5 stars) to the inputs from the user when posting a review</a:t>
            </a:r>
          </a:p>
          <a:p>
            <a:pPr marL="342900" indent="-342900">
              <a:spcAft>
                <a:spcPts val="1200"/>
              </a:spcAft>
              <a:buFont typeface="Arial" panose="020B0604020202020204" pitchFamily="34" charset="0"/>
              <a:buChar char="•"/>
            </a:pPr>
            <a:r>
              <a:rPr lang="en-US" sz="2000" dirty="0"/>
              <a:t>Add “Favorite Country” to the user’s profile</a:t>
            </a:r>
          </a:p>
          <a:p>
            <a:pPr marL="342900" indent="-342900">
              <a:spcAft>
                <a:spcPts val="1200"/>
              </a:spcAft>
              <a:buFont typeface="Arial" panose="020B0604020202020204" pitchFamily="34" charset="0"/>
              <a:buChar char="•"/>
            </a:pPr>
            <a:r>
              <a:rPr lang="en-US" sz="2000" dirty="0"/>
              <a:t>Add flag icons to the dropdown list next to each country’s name</a:t>
            </a:r>
          </a:p>
          <a:p>
            <a:pPr marL="342900" indent="-342900">
              <a:spcAft>
                <a:spcPts val="1200"/>
              </a:spcAft>
              <a:buFont typeface="Arial" panose="020B0604020202020204" pitchFamily="34" charset="0"/>
              <a:buChar char="•"/>
            </a:pPr>
            <a:r>
              <a:rPr lang="en-US" sz="2000" dirty="0"/>
              <a:t>Add feature to allow user to save their favorite searches to quickly go back</a:t>
            </a:r>
          </a:p>
          <a:p>
            <a:pPr marL="342900" indent="-342900">
              <a:spcAft>
                <a:spcPts val="1200"/>
              </a:spcAft>
              <a:buFont typeface="Arial" panose="020B0604020202020204" pitchFamily="34" charset="0"/>
              <a:buChar char="•"/>
            </a:pPr>
            <a:r>
              <a:rPr lang="en-US" sz="2000" dirty="0"/>
              <a:t>Add feature to allow user to follow reviews by other prominent reviewers on the app</a:t>
            </a:r>
          </a:p>
          <a:p>
            <a:pPr marL="342900" indent="-342900">
              <a:spcAft>
                <a:spcPts val="1200"/>
              </a:spcAft>
              <a:buFont typeface="Arial" panose="020B0604020202020204" pitchFamily="34" charset="0"/>
              <a:buChar char="•"/>
            </a:pPr>
            <a:r>
              <a:rPr lang="en-US" sz="2000" dirty="0"/>
              <a:t>Add more filters for searches to get more pinpointed results</a:t>
            </a:r>
          </a:p>
          <a:p>
            <a:pPr marL="800100" lvl="1" indent="-342900">
              <a:spcAft>
                <a:spcPts val="1200"/>
              </a:spcAft>
              <a:buFont typeface="Arial" panose="020B0604020202020204" pitchFamily="34" charset="0"/>
              <a:buChar char="•"/>
            </a:pPr>
            <a:r>
              <a:rPr lang="en-US" sz="2000" dirty="0"/>
              <a:t>Requires potentially more inputs on posting a review (e.g., city, type of review such as food or landmark, etc.)</a:t>
            </a:r>
          </a:p>
          <a:p>
            <a:pPr marL="342900" indent="-342900">
              <a:spcAft>
                <a:spcPts val="1200"/>
              </a:spcAft>
              <a:buFont typeface="Arial" panose="020B0604020202020204" pitchFamily="34" charset="0"/>
              <a:buChar char="•"/>
            </a:pPr>
            <a:r>
              <a:rPr lang="en-US" sz="2000" dirty="0"/>
              <a:t>Create UI for the DELETE route that was created</a:t>
            </a:r>
          </a:p>
        </p:txBody>
      </p:sp>
    </p:spTree>
    <p:extLst>
      <p:ext uri="{BB962C8B-B14F-4D97-AF65-F5344CB8AC3E}">
        <p14:creationId xmlns:p14="http://schemas.microsoft.com/office/powerpoint/2010/main" val="1572084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757</Words>
  <Application>Microsoft Macintosh PowerPoint</Application>
  <PresentationFormat>Widescreen</PresentationFormat>
  <Paragraphs>82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Lorena A Gutierrez Cobos</dc:creator>
  <cp:lastModifiedBy>Lorena A Gutierrez Cobos</cp:lastModifiedBy>
  <cp:revision>2</cp:revision>
  <dcterms:created xsi:type="dcterms:W3CDTF">2021-11-06T14:04:35Z</dcterms:created>
  <dcterms:modified xsi:type="dcterms:W3CDTF">2021-11-06T16:00:00Z</dcterms:modified>
</cp:coreProperties>
</file>